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9" r:id="rId3"/>
    <p:sldId id="258" r:id="rId4"/>
    <p:sldId id="261" r:id="rId5"/>
    <p:sldId id="262" r:id="rId6"/>
    <p:sldId id="263" r:id="rId7"/>
    <p:sldId id="265" r:id="rId8"/>
    <p:sldId id="264" r:id="rId9"/>
    <p:sldId id="266" r:id="rId10"/>
    <p:sldId id="267" r:id="rId11"/>
    <p:sldId id="268" r:id="rId12"/>
    <p:sldId id="269" r:id="rId13"/>
    <p:sldId id="270" r:id="rId1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4" autoAdjust="0"/>
    <p:restoredTop sz="94731" autoAdjust="0"/>
  </p:normalViewPr>
  <p:slideViewPr>
    <p:cSldViewPr snapToGrid="0">
      <p:cViewPr varScale="1">
        <p:scale>
          <a:sx n="111" d="100"/>
          <a:sy n="111" d="100"/>
        </p:scale>
        <p:origin x="-83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59BF802-7438-44F8-922A-22B160BC41C4}" type="datetimeFigureOut">
              <a:rPr lang="en-US" smtClean="0"/>
              <a:t>10/20/2016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BDAF2F-6216-4F86-A175-38F1E44414CF}" type="slidenum">
              <a:rPr lang="en-US" smtClean="0"/>
              <a:t>‹#›</a:t>
            </a:fld>
            <a:endParaRPr lang="en-US"/>
          </a:p>
        </p:txBody>
      </p:sp>
    </p:spTree>
    <p:extLst>
      <p:ext uri="{BB962C8B-B14F-4D97-AF65-F5344CB8AC3E}">
        <p14:creationId xmlns:p14="http://schemas.microsoft.com/office/powerpoint/2010/main" val="39083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3</a:t>
            </a:fld>
            <a:endParaRPr lang="en-US"/>
          </a:p>
        </p:txBody>
      </p:sp>
    </p:spTree>
    <p:extLst>
      <p:ext uri="{BB962C8B-B14F-4D97-AF65-F5344CB8AC3E}">
        <p14:creationId xmlns:p14="http://schemas.microsoft.com/office/powerpoint/2010/main" val="237636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58145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5671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6038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3166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081CA4-91ED-4794-BD35-EC8B30819D75}" type="datetimeFigureOut">
              <a:rPr lang="en-US" smtClean="0"/>
              <a:t>10/20/2016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52058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081CA4-91ED-4794-BD35-EC8B30819D75}" type="datetimeFigureOut">
              <a:rPr lang="en-US" smtClean="0"/>
              <a:t>10/20/2016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15570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081CA4-91ED-4794-BD35-EC8B30819D75}" type="datetimeFigureOut">
              <a:rPr lang="en-US" smtClean="0"/>
              <a:t>10/20/2016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5873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081CA4-91ED-4794-BD35-EC8B30819D75}" type="datetimeFigureOut">
              <a:rPr lang="en-US" smtClean="0"/>
              <a:t>10/20/2016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97024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081CA4-91ED-4794-BD35-EC8B30819D75}" type="datetimeFigureOut">
              <a:rPr lang="en-US" smtClean="0"/>
              <a:t>10/20/2016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002689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1799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46816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81CA4-91ED-4794-BD35-EC8B30819D75}" type="datetimeFigureOut">
              <a:rPr lang="en-US" smtClean="0"/>
              <a:t>10/20/2016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8EFC9-2361-47E3-8A49-485B8707A31C}" type="slidenum">
              <a:rPr lang="en-US" smtClean="0"/>
              <a:t>‹#›</a:t>
            </a:fld>
            <a:endParaRPr lang="en-US"/>
          </a:p>
        </p:txBody>
      </p:sp>
    </p:spTree>
    <p:extLst>
      <p:ext uri="{BB962C8B-B14F-4D97-AF65-F5344CB8AC3E}">
        <p14:creationId xmlns:p14="http://schemas.microsoft.com/office/powerpoint/2010/main" val="93610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7.xml"/><Relationship Id="rId4" Type="http://schemas.openxmlformats.org/officeDocument/2006/relationships/hyperlink" Target="https://www.pjrc.com/store/teensy3_audio.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6.png"/><Relationship Id="rId4" Type="http://schemas.microsoft.com/office/2007/relationships/hdphoto" Target="../media/hdphoto3.wdp"/><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pjrc.com/teensy/teensy31.html" TargetMode="External"/><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7.xml"/><Relationship Id="rId6" Type="http://schemas.openxmlformats.org/officeDocument/2006/relationships/hyperlink" Target="https://forum.pjrc.com/threads/29373-Bit-bang-multiple-I2S-inputs-simultaneously?p=79606#post79606" TargetMode="External"/><Relationship Id="rId5" Type="http://schemas.openxmlformats.org/officeDocument/2006/relationships/hyperlink" Target="https://www.pjrc.com/store/teensy3_audio.html" TargetMode="External"/><Relationship Id="rId4" Type="http://schemas.openxmlformats.org/officeDocument/2006/relationships/hyperlink" Target="https://www.pjrc.com/teensy/SGTL5000.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302076" y="2382469"/>
            <a:ext cx="4298624" cy="2300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178876" y="169667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912176" y="1041350"/>
            <a:ext cx="1702710" cy="646331"/>
          </a:xfrm>
          <a:prstGeom prst="rect">
            <a:avLst/>
          </a:prstGeom>
          <a:noFill/>
        </p:spPr>
        <p:txBody>
          <a:bodyPr wrap="none" rtlCol="0">
            <a:spAutoFit/>
          </a:bodyPr>
          <a:lstStyle/>
          <a:p>
            <a:pPr algn="ctr"/>
            <a:r>
              <a:rPr lang="en-US" dirty="0" smtClean="0"/>
              <a:t>“Line In”</a:t>
            </a:r>
          </a:p>
          <a:p>
            <a:pPr algn="ctr"/>
            <a:r>
              <a:rPr lang="en-US" dirty="0" smtClean="0"/>
              <a:t>1/8” Phono Jack</a:t>
            </a:r>
            <a:endParaRPr lang="en-US" dirty="0"/>
          </a:p>
        </p:txBody>
      </p:sp>
      <p:cxnSp>
        <p:nvCxnSpPr>
          <p:cNvPr id="7" name="Straight Connector 6"/>
          <p:cNvCxnSpPr/>
          <p:nvPr/>
        </p:nvCxnSpPr>
        <p:spPr>
          <a:xfrm flipH="1">
            <a:off x="5264476" y="207767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600700" y="192527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797876" y="177287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5970" y="1557426"/>
            <a:ext cx="312906" cy="215444"/>
          </a:xfrm>
          <a:prstGeom prst="rect">
            <a:avLst/>
          </a:prstGeom>
          <a:noFill/>
        </p:spPr>
        <p:txBody>
          <a:bodyPr wrap="none" rtlCol="0">
            <a:spAutoFit/>
          </a:bodyPr>
          <a:lstStyle/>
          <a:p>
            <a:r>
              <a:rPr lang="en-US" sz="800" dirty="0" smtClean="0"/>
              <a:t>Tip</a:t>
            </a:r>
            <a:endParaRPr lang="en-US" sz="800" dirty="0"/>
          </a:p>
        </p:txBody>
      </p:sp>
      <p:sp>
        <p:nvSpPr>
          <p:cNvPr id="14" name="TextBox 13"/>
          <p:cNvSpPr txBox="1"/>
          <p:nvPr/>
        </p:nvSpPr>
        <p:spPr>
          <a:xfrm>
            <a:off x="5814643" y="1741120"/>
            <a:ext cx="367408" cy="215444"/>
          </a:xfrm>
          <a:prstGeom prst="rect">
            <a:avLst/>
          </a:prstGeom>
          <a:noFill/>
        </p:spPr>
        <p:txBody>
          <a:bodyPr wrap="none" rtlCol="0">
            <a:spAutoFit/>
          </a:bodyPr>
          <a:lstStyle/>
          <a:p>
            <a:r>
              <a:rPr lang="en-US" sz="800" dirty="0" smtClean="0"/>
              <a:t>Ring</a:t>
            </a:r>
            <a:endParaRPr lang="en-US" sz="800" dirty="0"/>
          </a:p>
        </p:txBody>
      </p:sp>
      <p:sp>
        <p:nvSpPr>
          <p:cNvPr id="15" name="TextBox 14"/>
          <p:cNvSpPr txBox="1"/>
          <p:nvPr/>
        </p:nvSpPr>
        <p:spPr>
          <a:xfrm>
            <a:off x="5751143" y="1896695"/>
            <a:ext cx="455574" cy="215444"/>
          </a:xfrm>
          <a:prstGeom prst="rect">
            <a:avLst/>
          </a:prstGeom>
          <a:noFill/>
        </p:spPr>
        <p:txBody>
          <a:bodyPr wrap="none" rtlCol="0">
            <a:spAutoFit/>
          </a:bodyPr>
          <a:lstStyle/>
          <a:p>
            <a:r>
              <a:rPr lang="en-US" sz="800" dirty="0" smtClean="0"/>
              <a:t>Sleeve</a:t>
            </a:r>
            <a:endParaRPr lang="en-US" sz="800" dirty="0"/>
          </a:p>
        </p:txBody>
      </p:sp>
      <p:sp>
        <p:nvSpPr>
          <p:cNvPr id="13" name="Freeform 12"/>
          <p:cNvSpPr/>
          <p:nvPr/>
        </p:nvSpPr>
        <p:spPr>
          <a:xfrm>
            <a:off x="4675194" y="2084020"/>
            <a:ext cx="595632" cy="58737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477076" y="1925270"/>
            <a:ext cx="1145849" cy="901700"/>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4621982" y="1776044"/>
            <a:ext cx="1210567" cy="105092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354903" y="3419425"/>
            <a:ext cx="757555" cy="379389"/>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Lst>
            <a:ahLst/>
            <a:cxnLst>
              <a:cxn ang="0">
                <a:pos x="connsiteX0" y="connsiteY0"/>
              </a:cxn>
              <a:cxn ang="0">
                <a:pos x="connsiteX1" y="connsiteY1"/>
              </a:cxn>
              <a:cxn ang="0">
                <a:pos x="connsiteX2" y="connsiteY2"/>
              </a:cxn>
            </a:cxnLst>
            <a:rect l="l" t="t" r="r" b="b"/>
            <a:pathLst>
              <a:path w="757555" h="379389">
                <a:moveTo>
                  <a:pt x="757555" y="365125"/>
                </a:moveTo>
                <a:cubicBezTo>
                  <a:pt x="529219" y="398727"/>
                  <a:pt x="452014" y="370099"/>
                  <a:pt x="325755" y="309245"/>
                </a:cubicBezTo>
                <a:cubicBezTo>
                  <a:pt x="199496" y="248391"/>
                  <a:pt x="57203" y="14261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986596" y="340355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19896" y="2748230"/>
            <a:ext cx="1702710" cy="646331"/>
          </a:xfrm>
          <a:prstGeom prst="rect">
            <a:avLst/>
          </a:prstGeom>
          <a:noFill/>
        </p:spPr>
        <p:txBody>
          <a:bodyPr wrap="none" rtlCol="0">
            <a:spAutoFit/>
          </a:bodyPr>
          <a:lstStyle/>
          <a:p>
            <a:pPr algn="ctr"/>
            <a:r>
              <a:rPr lang="en-US" dirty="0" smtClean="0"/>
              <a:t>“Mic In”</a:t>
            </a:r>
          </a:p>
          <a:p>
            <a:pPr algn="ctr"/>
            <a:r>
              <a:rPr lang="en-US" dirty="0" smtClean="0"/>
              <a:t>1/8” Phono Jack</a:t>
            </a:r>
            <a:endParaRPr lang="en-US" dirty="0"/>
          </a:p>
        </p:txBody>
      </p:sp>
      <p:cxnSp>
        <p:nvCxnSpPr>
          <p:cNvPr id="32" name="Straight Connector 31"/>
          <p:cNvCxnSpPr/>
          <p:nvPr/>
        </p:nvCxnSpPr>
        <p:spPr>
          <a:xfrm flipH="1">
            <a:off x="6072196" y="378455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408420" y="363215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605596" y="347975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73690" y="3264306"/>
            <a:ext cx="312906" cy="215444"/>
          </a:xfrm>
          <a:prstGeom prst="rect">
            <a:avLst/>
          </a:prstGeom>
          <a:noFill/>
        </p:spPr>
        <p:txBody>
          <a:bodyPr wrap="none" rtlCol="0">
            <a:spAutoFit/>
          </a:bodyPr>
          <a:lstStyle/>
          <a:p>
            <a:r>
              <a:rPr lang="en-US" sz="800" dirty="0" smtClean="0"/>
              <a:t>Tip</a:t>
            </a:r>
            <a:endParaRPr lang="en-US" sz="800" dirty="0"/>
          </a:p>
        </p:txBody>
      </p:sp>
      <p:sp>
        <p:nvSpPr>
          <p:cNvPr id="36" name="TextBox 35"/>
          <p:cNvSpPr txBox="1"/>
          <p:nvPr/>
        </p:nvSpPr>
        <p:spPr>
          <a:xfrm>
            <a:off x="6622363" y="3448000"/>
            <a:ext cx="367408" cy="215444"/>
          </a:xfrm>
          <a:prstGeom prst="rect">
            <a:avLst/>
          </a:prstGeom>
          <a:noFill/>
        </p:spPr>
        <p:txBody>
          <a:bodyPr wrap="none" rtlCol="0">
            <a:spAutoFit/>
          </a:bodyPr>
          <a:lstStyle/>
          <a:p>
            <a:r>
              <a:rPr lang="en-US" sz="800" dirty="0" smtClean="0"/>
              <a:t>Ring</a:t>
            </a:r>
            <a:endParaRPr lang="en-US" sz="800" dirty="0"/>
          </a:p>
        </p:txBody>
      </p:sp>
      <p:sp>
        <p:nvSpPr>
          <p:cNvPr id="37" name="TextBox 36"/>
          <p:cNvSpPr txBox="1"/>
          <p:nvPr/>
        </p:nvSpPr>
        <p:spPr>
          <a:xfrm>
            <a:off x="6558863" y="3603575"/>
            <a:ext cx="455574" cy="215444"/>
          </a:xfrm>
          <a:prstGeom prst="rect">
            <a:avLst/>
          </a:prstGeom>
          <a:noFill/>
        </p:spPr>
        <p:txBody>
          <a:bodyPr wrap="none" rtlCol="0">
            <a:spAutoFit/>
          </a:bodyPr>
          <a:lstStyle/>
          <a:p>
            <a:r>
              <a:rPr lang="en-US" sz="800" dirty="0" smtClean="0"/>
              <a:t>Sleeve</a:t>
            </a:r>
            <a:endParaRPr lang="en-US" sz="800" dirty="0"/>
          </a:p>
        </p:txBody>
      </p:sp>
      <p:sp>
        <p:nvSpPr>
          <p:cNvPr id="38" name="Freeform 37"/>
          <p:cNvSpPr/>
          <p:nvPr/>
        </p:nvSpPr>
        <p:spPr>
          <a:xfrm>
            <a:off x="5342898" y="3284056"/>
            <a:ext cx="1264920" cy="205553"/>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 name="connsiteX0" fmla="*/ 1268095 w 1268095"/>
              <a:gd name="connsiteY0" fmla="*/ 174625 h 313455"/>
              <a:gd name="connsiteX1" fmla="*/ 325755 w 1268095"/>
              <a:gd name="connsiteY1" fmla="*/ 309245 h 313455"/>
              <a:gd name="connsiteX2" fmla="*/ 0 w 1268095"/>
              <a:gd name="connsiteY2" fmla="*/ 0 h 313455"/>
              <a:gd name="connsiteX0" fmla="*/ 1268095 w 1268095"/>
              <a:gd name="connsiteY0" fmla="*/ 174625 h 174625"/>
              <a:gd name="connsiteX1" fmla="*/ 0 w 1268095"/>
              <a:gd name="connsiteY1" fmla="*/ 0 h 174625"/>
              <a:gd name="connsiteX0" fmla="*/ 1268095 w 1268095"/>
              <a:gd name="connsiteY0" fmla="*/ 174625 h 183483"/>
              <a:gd name="connsiteX1" fmla="*/ 584518 w 1268095"/>
              <a:gd name="connsiteY1" fmla="*/ 172835 h 183483"/>
              <a:gd name="connsiteX2" fmla="*/ 0 w 1268095"/>
              <a:gd name="connsiteY2" fmla="*/ 0 h 183483"/>
              <a:gd name="connsiteX0" fmla="*/ 1268095 w 1268095"/>
              <a:gd name="connsiteY0" fmla="*/ 174625 h 174625"/>
              <a:gd name="connsiteX1" fmla="*/ 584518 w 1268095"/>
              <a:gd name="connsiteY1" fmla="*/ 172835 h 174625"/>
              <a:gd name="connsiteX2" fmla="*/ 0 w 1268095"/>
              <a:gd name="connsiteY2" fmla="*/ 0 h 174625"/>
              <a:gd name="connsiteX0" fmla="*/ 1268095 w 1268095"/>
              <a:gd name="connsiteY0" fmla="*/ 174625 h 192335"/>
              <a:gd name="connsiteX1" fmla="*/ 584518 w 1268095"/>
              <a:gd name="connsiteY1" fmla="*/ 172835 h 192335"/>
              <a:gd name="connsiteX2" fmla="*/ 0 w 1268095"/>
              <a:gd name="connsiteY2" fmla="*/ 0 h 192335"/>
              <a:gd name="connsiteX0" fmla="*/ 1268095 w 1268095"/>
              <a:gd name="connsiteY0" fmla="*/ 174625 h 179979"/>
              <a:gd name="connsiteX1" fmla="*/ 584518 w 1268095"/>
              <a:gd name="connsiteY1" fmla="*/ 172835 h 179979"/>
              <a:gd name="connsiteX2" fmla="*/ 0 w 1268095"/>
              <a:gd name="connsiteY2" fmla="*/ 0 h 179979"/>
              <a:gd name="connsiteX0" fmla="*/ 1268095 w 1268095"/>
              <a:gd name="connsiteY0" fmla="*/ 174625 h 190432"/>
              <a:gd name="connsiteX1" fmla="*/ 584518 w 1268095"/>
              <a:gd name="connsiteY1" fmla="*/ 172835 h 190432"/>
              <a:gd name="connsiteX2" fmla="*/ 0 w 1268095"/>
              <a:gd name="connsiteY2" fmla="*/ 0 h 190432"/>
              <a:gd name="connsiteX0" fmla="*/ 1264920 w 1264920"/>
              <a:gd name="connsiteY0" fmla="*/ 196850 h 205553"/>
              <a:gd name="connsiteX1" fmla="*/ 584518 w 1264920"/>
              <a:gd name="connsiteY1" fmla="*/ 172835 h 205553"/>
              <a:gd name="connsiteX2" fmla="*/ 0 w 1264920"/>
              <a:gd name="connsiteY2" fmla="*/ 0 h 205553"/>
            </a:gdLst>
            <a:ahLst/>
            <a:cxnLst>
              <a:cxn ang="0">
                <a:pos x="connsiteX0" y="connsiteY0"/>
              </a:cxn>
              <a:cxn ang="0">
                <a:pos x="connsiteX1" y="connsiteY1"/>
              </a:cxn>
              <a:cxn ang="0">
                <a:pos x="connsiteX2" y="connsiteY2"/>
              </a:cxn>
            </a:cxnLst>
            <a:rect l="l" t="t" r="r" b="b"/>
            <a:pathLst>
              <a:path w="1264920" h="205553">
                <a:moveTo>
                  <a:pt x="1264920" y="196850"/>
                </a:moveTo>
                <a:cubicBezTo>
                  <a:pt x="1044681" y="214033"/>
                  <a:pt x="795338" y="205643"/>
                  <a:pt x="584518" y="172835"/>
                </a:cubicBezTo>
                <a:cubicBezTo>
                  <a:pt x="373698" y="140027"/>
                  <a:pt x="194839" y="57612"/>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149324" y="4801821"/>
            <a:ext cx="600075" cy="438150"/>
            <a:chOff x="2647950" y="4838700"/>
            <a:chExt cx="600075" cy="438150"/>
          </a:xfrm>
        </p:grpSpPr>
        <p:sp>
          <p:nvSpPr>
            <p:cNvPr id="16" name="Oval 15"/>
            <p:cNvSpPr/>
            <p:nvPr/>
          </p:nvSpPr>
          <p:spPr>
            <a:xfrm>
              <a:off x="2809875" y="4838700"/>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16" idx="1"/>
            </p:cNvCxnSpPr>
            <p:nvPr/>
          </p:nvCxnSpPr>
          <p:spPr>
            <a:xfrm flipH="1">
              <a:off x="2647950" y="490286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47950" y="518861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647950" y="5057775"/>
              <a:ext cx="226091" cy="2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Down Arrow 43"/>
          <p:cNvSpPr/>
          <p:nvPr/>
        </p:nvSpPr>
        <p:spPr>
          <a:xfrm rot="8944239">
            <a:off x="2975469" y="4276980"/>
            <a:ext cx="35789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976522" y="5337125"/>
            <a:ext cx="1107611" cy="369332"/>
          </a:xfrm>
          <a:prstGeom prst="rect">
            <a:avLst/>
          </a:prstGeom>
          <a:noFill/>
        </p:spPr>
        <p:txBody>
          <a:bodyPr wrap="none" rtlCol="0">
            <a:spAutoFit/>
          </a:bodyPr>
          <a:lstStyle/>
          <a:p>
            <a:pPr algn="ctr"/>
            <a:r>
              <a:rPr lang="en-US" dirty="0" smtClean="0"/>
              <a:t>Install Pot</a:t>
            </a:r>
            <a:endParaRPr lang="en-US" dirty="0"/>
          </a:p>
        </p:txBody>
      </p:sp>
    </p:spTree>
    <p:extLst>
      <p:ext uri="{BB962C8B-B14F-4D97-AF65-F5344CB8AC3E}">
        <p14:creationId xmlns:p14="http://schemas.microsoft.com/office/powerpoint/2010/main" val="174821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2)</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487" t="21408" r="21491" b="33897"/>
          <a:stretch/>
        </p:blipFill>
        <p:spPr bwMode="auto">
          <a:xfrm>
            <a:off x="1066799" y="1095376"/>
            <a:ext cx="70104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923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88104" y="3583061"/>
            <a:ext cx="5632125" cy="301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537614" y="375804"/>
            <a:ext cx="4184650" cy="16815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700" t="44038" r="28220" b="34178"/>
          <a:stretch/>
        </p:blipFill>
        <p:spPr bwMode="auto">
          <a:xfrm>
            <a:off x="5523140" y="259990"/>
            <a:ext cx="3301546" cy="1367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8168" t="32451" r="22174" b="32395"/>
          <a:stretch/>
        </p:blipFill>
        <p:spPr bwMode="auto">
          <a:xfrm rot="10800000">
            <a:off x="724267" y="2203681"/>
            <a:ext cx="1487802" cy="1646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3523" t="40846" r="27490" b="38744"/>
          <a:stretch/>
        </p:blipFill>
        <p:spPr bwMode="auto">
          <a:xfrm rot="10800000">
            <a:off x="1065032" y="4869845"/>
            <a:ext cx="361950" cy="3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34213" y="4222492"/>
            <a:ext cx="268022" cy="184666"/>
          </a:xfrm>
          <a:prstGeom prst="rect">
            <a:avLst/>
          </a:prstGeom>
          <a:noFill/>
        </p:spPr>
        <p:txBody>
          <a:bodyPr wrap="none" rtlCol="0">
            <a:spAutoFit/>
          </a:bodyPr>
          <a:lstStyle/>
          <a:p>
            <a:r>
              <a:rPr lang="en-US" sz="600" b="1" dirty="0" smtClean="0">
                <a:solidFill>
                  <a:srgbClr val="FF0000"/>
                </a:solidFill>
              </a:rPr>
              <a:t>3V</a:t>
            </a:r>
            <a:endParaRPr lang="en-US" sz="600" b="1" dirty="0">
              <a:solidFill>
                <a:srgbClr val="FF0000"/>
              </a:solidFill>
            </a:endParaRPr>
          </a:p>
        </p:txBody>
      </p:sp>
      <p:sp>
        <p:nvSpPr>
          <p:cNvPr id="9" name="TextBox 8"/>
          <p:cNvSpPr txBox="1"/>
          <p:nvPr/>
        </p:nvSpPr>
        <p:spPr>
          <a:xfrm>
            <a:off x="178220" y="5409942"/>
            <a:ext cx="333746" cy="184666"/>
          </a:xfrm>
          <a:prstGeom prst="rect">
            <a:avLst/>
          </a:prstGeom>
          <a:noFill/>
        </p:spPr>
        <p:txBody>
          <a:bodyPr wrap="none" rtlCol="0">
            <a:spAutoFit/>
          </a:bodyPr>
          <a:lstStyle/>
          <a:p>
            <a:r>
              <a:rPr lang="en-US" sz="600" b="1" dirty="0" smtClean="0">
                <a:solidFill>
                  <a:srgbClr val="FF0000"/>
                </a:solidFill>
              </a:rPr>
              <a:t>GND</a:t>
            </a:r>
            <a:endParaRPr lang="en-US" sz="600" b="1" dirty="0">
              <a:solidFill>
                <a:srgbClr val="FF0000"/>
              </a:solidFill>
            </a:endParaRPr>
          </a:p>
        </p:txBody>
      </p:sp>
      <p:cxnSp>
        <p:nvCxnSpPr>
          <p:cNvPr id="8" name="Straight Arrow Connector 7"/>
          <p:cNvCxnSpPr/>
          <p:nvPr/>
        </p:nvCxnSpPr>
        <p:spPr>
          <a:xfrm>
            <a:off x="1273972" y="5032374"/>
            <a:ext cx="122057"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14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4780" r="53479" b="42801"/>
          <a:stretch/>
        </p:blipFill>
        <p:spPr bwMode="auto">
          <a:xfrm>
            <a:off x="1226329" y="2640254"/>
            <a:ext cx="4231496" cy="403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Arrow 2"/>
          <p:cNvSpPr/>
          <p:nvPr/>
        </p:nvSpPr>
        <p:spPr>
          <a:xfrm flipH="1">
            <a:off x="3842828" y="3856990"/>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nvGrpSpPr>
          <p:cNvPr id="7" name="Group 6"/>
          <p:cNvGrpSpPr/>
          <p:nvPr/>
        </p:nvGrpSpPr>
        <p:grpSpPr>
          <a:xfrm>
            <a:off x="1490113" y="96403"/>
            <a:ext cx="5345147" cy="2427341"/>
            <a:chOff x="1490113" y="96403"/>
            <a:chExt cx="5345147" cy="2427341"/>
          </a:xfrm>
        </p:grpSpPr>
        <p:pic>
          <p:nvPicPr>
            <p:cNvPr id="5" name="Picture 4"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1490113" y="375804"/>
              <a:ext cx="5345147" cy="214794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20459345" flipH="1">
              <a:off x="4406899" y="96403"/>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spTree>
    <p:extLst>
      <p:ext uri="{BB962C8B-B14F-4D97-AF65-F5344CB8AC3E}">
        <p14:creationId xmlns:p14="http://schemas.microsoft.com/office/powerpoint/2010/main" val="982411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304" y="1583521"/>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102" y="4409628"/>
            <a:ext cx="2958574" cy="18001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76025" y="891553"/>
            <a:ext cx="7315945" cy="738664"/>
          </a:xfrm>
          <a:prstGeom prst="rect">
            <a:avLst/>
          </a:prstGeom>
        </p:spPr>
        <p:txBody>
          <a:bodyPr wrap="square">
            <a:spAutoFit/>
          </a:bodyPr>
          <a:lstStyle/>
          <a:p>
            <a:r>
              <a:rPr lang="en-US" sz="1400" dirty="0" smtClean="0"/>
              <a:t>Based on conversation with WHF, we should add 33ohm resistors to the digital </a:t>
            </a:r>
            <a:r>
              <a:rPr lang="en-US" sz="1400" dirty="0" err="1" smtClean="0"/>
              <a:t>comm</a:t>
            </a:r>
            <a:r>
              <a:rPr lang="en-US" sz="1400" dirty="0" smtClean="0"/>
              <a:t> lines. But how?  It looks like the Pin 22 and Pin 13 (TX and RX for I2S) already have pads available.  Lets try those first!</a:t>
            </a:r>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4"/>
              </a:rPr>
              <a:t>https://</a:t>
            </a:r>
            <a:r>
              <a:rPr lang="en-US" sz="1200" dirty="0" smtClean="0">
                <a:hlinkClick r:id="rId4"/>
              </a:rPr>
              <a:t>www.pjrc.com/store/teensy3_audio.html</a:t>
            </a:r>
            <a:endParaRPr lang="en-US" sz="1200" dirty="0" smtClean="0"/>
          </a:p>
          <a:p>
            <a:pPr algn="ctr"/>
            <a:endParaRPr lang="en-US" sz="1200" dirty="0"/>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cxnSp>
        <p:nvCxnSpPr>
          <p:cNvPr id="8" name="Straight Arrow Connector 7"/>
          <p:cNvCxnSpPr/>
          <p:nvPr/>
        </p:nvCxnSpPr>
        <p:spPr>
          <a:xfrm>
            <a:off x="3794333" y="2931207"/>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94333" y="3008119"/>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94333" y="3204673"/>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94333" y="3144852"/>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794333" y="3076486"/>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34665" y="2753320"/>
            <a:ext cx="1359668" cy="646331"/>
          </a:xfrm>
          <a:prstGeom prst="rect">
            <a:avLst/>
          </a:prstGeom>
          <a:noFill/>
        </p:spPr>
        <p:txBody>
          <a:bodyPr wrap="none" rtlCol="0">
            <a:spAutoFit/>
          </a:bodyPr>
          <a:lstStyle/>
          <a:p>
            <a:pPr algn="ctr"/>
            <a:r>
              <a:rPr lang="en-US" dirty="0" smtClean="0"/>
              <a:t>Add 33 Ohm</a:t>
            </a:r>
          </a:p>
          <a:p>
            <a:pPr algn="ctr"/>
            <a:r>
              <a:rPr lang="en-US" dirty="0" smtClean="0"/>
              <a:t>In-series?</a:t>
            </a:r>
            <a:endParaRPr lang="en-US" dirty="0"/>
          </a:p>
        </p:txBody>
      </p:sp>
      <p:sp>
        <p:nvSpPr>
          <p:cNvPr id="10" name="Right Arrow 9"/>
          <p:cNvSpPr/>
          <p:nvPr/>
        </p:nvSpPr>
        <p:spPr>
          <a:xfrm rot="1564622">
            <a:off x="4949843" y="2900599"/>
            <a:ext cx="738592" cy="295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Pads?</a:t>
            </a:r>
            <a:endParaRPr lang="en-US" sz="1200" dirty="0"/>
          </a:p>
        </p:txBody>
      </p:sp>
    </p:spTree>
    <p:extLst>
      <p:ext uri="{BB962C8B-B14F-4D97-AF65-F5344CB8AC3E}">
        <p14:creationId xmlns:p14="http://schemas.microsoft.com/office/powerpoint/2010/main" val="2908990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1360" y="427090"/>
            <a:ext cx="7088840" cy="5533085"/>
            <a:chOff x="851360" y="427090"/>
            <a:chExt cx="7088840" cy="553308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658" t="22808" r="23993" b="57506"/>
            <a:stretch/>
          </p:blipFill>
          <p:spPr bwMode="auto">
            <a:xfrm>
              <a:off x="3454731" y="1622618"/>
              <a:ext cx="3885741" cy="2253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239"/>
            <a:stretch/>
          </p:blipFill>
          <p:spPr bwMode="auto">
            <a:xfrm>
              <a:off x="1294925" y="4040888"/>
              <a:ext cx="664527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2771496" y="4236444"/>
              <a:ext cx="558408" cy="533400"/>
              <a:chOff x="3733996" y="4169069"/>
              <a:chExt cx="558408" cy="533400"/>
            </a:xfrm>
          </p:grpSpPr>
          <p:sp>
            <p:nvSpPr>
              <p:cNvPr id="7" name="Rounded Rectangle 6"/>
              <p:cNvSpPr/>
              <p:nvPr/>
            </p:nvSpPr>
            <p:spPr>
              <a:xfrm rot="16200000">
                <a:off x="3597471"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781131"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3895529"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81131"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076504"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76504"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51360" y="3159359"/>
              <a:ext cx="2515433" cy="646331"/>
            </a:xfrm>
            <a:prstGeom prst="rect">
              <a:avLst/>
            </a:prstGeom>
            <a:solidFill>
              <a:schemeClr val="accent2">
                <a:lumMod val="40000"/>
                <a:lumOff val="60000"/>
              </a:schemeClr>
            </a:solidFill>
          </p:spPr>
          <p:txBody>
            <a:bodyPr wrap="none" rtlCol="0">
              <a:spAutoFit/>
            </a:bodyPr>
            <a:lstStyle/>
            <a:p>
              <a:pPr algn="ctr"/>
              <a:r>
                <a:rPr lang="en-US" dirty="0" smtClean="0"/>
                <a:t>Add Header (Male Pins?)</a:t>
              </a:r>
            </a:p>
            <a:p>
              <a:pPr algn="ctr"/>
              <a:r>
                <a:rPr lang="en-US" dirty="0" smtClean="0"/>
                <a:t>To the “Line In”</a:t>
              </a:r>
              <a:endParaRPr lang="en-US" dirty="0"/>
            </a:p>
          </p:txBody>
        </p:sp>
        <p:sp>
          <p:nvSpPr>
            <p:cNvPr id="17" name="Freeform 16"/>
            <p:cNvSpPr/>
            <p:nvPr/>
          </p:nvSpPr>
          <p:spPr>
            <a:xfrm>
              <a:off x="2751661"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031846"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8642189">
              <a:off x="3756351" y="2906569"/>
              <a:ext cx="2070845" cy="1150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Backside View</a:t>
              </a:r>
              <a:endParaRPr lang="en-US" dirty="0"/>
            </a:p>
          </p:txBody>
        </p:sp>
        <p:sp>
          <p:nvSpPr>
            <p:cNvPr id="22" name="TextBox 21"/>
            <p:cNvSpPr txBox="1"/>
            <p:nvPr/>
          </p:nvSpPr>
          <p:spPr>
            <a:xfrm>
              <a:off x="5166506" y="427090"/>
              <a:ext cx="2533732" cy="646331"/>
            </a:xfrm>
            <a:prstGeom prst="rect">
              <a:avLst/>
            </a:prstGeom>
            <a:solidFill>
              <a:schemeClr val="accent2">
                <a:lumMod val="40000"/>
                <a:lumOff val="60000"/>
              </a:schemeClr>
            </a:solidFill>
          </p:spPr>
          <p:txBody>
            <a:bodyPr wrap="square" rtlCol="0">
              <a:spAutoFit/>
            </a:bodyPr>
            <a:lstStyle/>
            <a:p>
              <a:pPr algn="ctr"/>
              <a:r>
                <a:rPr lang="en-US" dirty="0" smtClean="0"/>
                <a:t>Also, grab “3V” and bring out to pin or to wire</a:t>
              </a:r>
              <a:endParaRPr lang="en-US" dirty="0"/>
            </a:p>
          </p:txBody>
        </p:sp>
        <p:sp>
          <p:nvSpPr>
            <p:cNvPr id="21" name="Freeform 20"/>
            <p:cNvSpPr/>
            <p:nvPr/>
          </p:nvSpPr>
          <p:spPr>
            <a:xfrm>
              <a:off x="6631833" y="1222407"/>
              <a:ext cx="616068" cy="1568917"/>
            </a:xfrm>
            <a:custGeom>
              <a:avLst/>
              <a:gdLst>
                <a:gd name="connsiteX0" fmla="*/ 0 w 643992"/>
                <a:gd name="connsiteY0" fmla="*/ 1568917 h 1568917"/>
                <a:gd name="connsiteX1" fmla="*/ 182880 w 643992"/>
                <a:gd name="connsiteY1" fmla="*/ 1241659 h 1568917"/>
                <a:gd name="connsiteX2" fmla="*/ 625642 w 643992"/>
                <a:gd name="connsiteY2" fmla="*/ 1155031 h 1568917"/>
                <a:gd name="connsiteX3" fmla="*/ 519764 w 643992"/>
                <a:gd name="connsiteY3" fmla="*/ 654517 h 1568917"/>
                <a:gd name="connsiteX4" fmla="*/ 154004 w 643992"/>
                <a:gd name="connsiteY4" fmla="*/ 317633 h 1568917"/>
                <a:gd name="connsiteX5" fmla="*/ 510139 w 643992"/>
                <a:gd name="connsiteY5" fmla="*/ 0 h 1568917"/>
                <a:gd name="connsiteX0" fmla="*/ 0 w 625692"/>
                <a:gd name="connsiteY0" fmla="*/ 1568917 h 1568917"/>
                <a:gd name="connsiteX1" fmla="*/ 182880 w 625692"/>
                <a:gd name="connsiteY1" fmla="*/ 1241659 h 1568917"/>
                <a:gd name="connsiteX2" fmla="*/ 625642 w 625692"/>
                <a:gd name="connsiteY2" fmla="*/ 1155031 h 1568917"/>
                <a:gd name="connsiteX3" fmla="*/ 154004 w 625692"/>
                <a:gd name="connsiteY3" fmla="*/ 317633 h 1568917"/>
                <a:gd name="connsiteX4" fmla="*/ 510139 w 625692"/>
                <a:gd name="connsiteY4" fmla="*/ 0 h 1568917"/>
                <a:gd name="connsiteX0" fmla="*/ 0 w 616068"/>
                <a:gd name="connsiteY0" fmla="*/ 1568917 h 1568917"/>
                <a:gd name="connsiteX1" fmla="*/ 182880 w 616068"/>
                <a:gd name="connsiteY1" fmla="*/ 1241659 h 1568917"/>
                <a:gd name="connsiteX2" fmla="*/ 616017 w 616068"/>
                <a:gd name="connsiteY2" fmla="*/ 837398 h 1568917"/>
                <a:gd name="connsiteX3" fmla="*/ 154004 w 616068"/>
                <a:gd name="connsiteY3" fmla="*/ 317633 h 1568917"/>
                <a:gd name="connsiteX4" fmla="*/ 510139 w 616068"/>
                <a:gd name="connsiteY4" fmla="*/ 0 h 15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68" h="1568917">
                  <a:moveTo>
                    <a:pt x="0" y="1568917"/>
                  </a:moveTo>
                  <a:cubicBezTo>
                    <a:pt x="39303" y="1439778"/>
                    <a:pt x="80211" y="1363579"/>
                    <a:pt x="182880" y="1241659"/>
                  </a:cubicBezTo>
                  <a:cubicBezTo>
                    <a:pt x="285550" y="1119739"/>
                    <a:pt x="620830" y="991402"/>
                    <a:pt x="616017" y="837398"/>
                  </a:cubicBezTo>
                  <a:cubicBezTo>
                    <a:pt x="611204" y="683394"/>
                    <a:pt x="171650" y="457199"/>
                    <a:pt x="154004" y="317633"/>
                  </a:cubicBezTo>
                  <a:cubicBezTo>
                    <a:pt x="136358" y="178067"/>
                    <a:pt x="331269" y="104273"/>
                    <a:pt x="510139"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601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2900" y="698988"/>
            <a:ext cx="8429625" cy="4824005"/>
            <a:chOff x="342900" y="698988"/>
            <a:chExt cx="8429625" cy="4824005"/>
          </a:xfrm>
        </p:grpSpPr>
        <p:sp>
          <p:nvSpPr>
            <p:cNvPr id="75" name="Rectangle 74"/>
            <p:cNvSpPr/>
            <p:nvPr/>
          </p:nvSpPr>
          <p:spPr>
            <a:xfrm>
              <a:off x="342900" y="1179593"/>
              <a:ext cx="8429625" cy="434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98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3753606" y="1260662"/>
              <a:ext cx="808939" cy="523220"/>
            </a:xfrm>
            <a:prstGeom prst="rect">
              <a:avLst/>
            </a:prstGeom>
            <a:noFill/>
          </p:spPr>
          <p:txBody>
            <a:bodyPr wrap="none" rtlCol="0">
              <a:spAutoFit/>
            </a:bodyPr>
            <a:lstStyle/>
            <a:p>
              <a:pPr algn="ctr"/>
              <a:r>
                <a:rPr lang="en-US" sz="1400" dirty="0"/>
                <a:t>T</a:t>
              </a:r>
              <a:r>
                <a:rPr lang="en-US" sz="1400" dirty="0" smtClean="0"/>
                <a:t>he new</a:t>
              </a:r>
            </a:p>
            <a:p>
              <a:pPr algn="ctr"/>
              <a:r>
                <a:rPr lang="en-US" sz="1400" dirty="0" smtClean="0"/>
                <a:t>header</a:t>
              </a:r>
              <a:endParaRPr lang="en-US" sz="1400" dirty="0"/>
            </a:p>
          </p:txBody>
        </p:sp>
        <p:cxnSp>
          <p:nvCxnSpPr>
            <p:cNvPr id="27" name="Straight Arrow Connector 26"/>
            <p:cNvCxnSpPr>
              <a:stCxn id="25" idx="2"/>
            </p:cNvCxnSpPr>
            <p:nvPr/>
          </p:nvCxnSpPr>
          <p:spPr>
            <a:xfrm>
              <a:off x="4158076" y="1783882"/>
              <a:ext cx="63395" cy="5682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30987"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7" name="TextBox 46"/>
            <p:cNvSpPr txBox="1"/>
            <p:nvPr/>
          </p:nvSpPr>
          <p:spPr>
            <a:xfrm>
              <a:off x="6911010"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423447" y="3477005"/>
              <a:ext cx="838692" cy="523220"/>
            </a:xfrm>
            <a:prstGeom prst="rect">
              <a:avLst/>
            </a:prstGeom>
            <a:noFill/>
          </p:spPr>
          <p:txBody>
            <a:bodyPr wrap="none" rtlCol="0">
              <a:spAutoFit/>
            </a:bodyPr>
            <a:lstStyle/>
            <a:p>
              <a:pPr algn="ctr"/>
              <a:r>
                <a:rPr lang="en-US" sz="1400" dirty="0"/>
                <a:t>T</a:t>
              </a:r>
              <a:r>
                <a:rPr lang="en-US" sz="1400" dirty="0" smtClean="0"/>
                <a:t>he “3V”</a:t>
              </a:r>
            </a:p>
            <a:p>
              <a:pPr algn="ctr"/>
              <a:r>
                <a:rPr lang="en-US" sz="1400" dirty="0" smtClean="0"/>
                <a:t>Wire</a:t>
              </a:r>
            </a:p>
          </p:txBody>
        </p:sp>
        <p:cxnSp>
          <p:nvCxnSpPr>
            <p:cNvPr id="51" name="Straight Arrow Connector 50"/>
            <p:cNvCxnSpPr>
              <a:stCxn id="50" idx="0"/>
            </p:cNvCxnSpPr>
            <p:nvPr/>
          </p:nvCxnSpPr>
          <p:spPr>
            <a:xfrm flipV="1">
              <a:off x="1842793" y="3016031"/>
              <a:ext cx="160255" cy="4609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0388" y="2515811"/>
              <a:ext cx="837089" cy="523220"/>
            </a:xfrm>
            <a:prstGeom prst="rect">
              <a:avLst/>
            </a:prstGeom>
            <a:noFill/>
          </p:spPr>
          <p:txBody>
            <a:bodyPr wrap="none" rtlCol="0">
              <a:spAutoFit/>
            </a:bodyPr>
            <a:lstStyle/>
            <a:p>
              <a:pPr algn="ctr"/>
              <a:r>
                <a:rPr lang="en-US" sz="1400" dirty="0" smtClean="0"/>
                <a:t>To “Vin”</a:t>
              </a:r>
            </a:p>
            <a:p>
              <a:pPr algn="ctr"/>
              <a:r>
                <a:rPr lang="en-US" sz="1400" dirty="0" smtClean="0"/>
                <a:t>Not “3V”</a:t>
              </a:r>
            </a:p>
          </p:txBody>
        </p:sp>
        <p:cxnSp>
          <p:nvCxnSpPr>
            <p:cNvPr id="56" name="Straight Arrow Connector 55"/>
            <p:cNvCxnSpPr/>
            <p:nvPr/>
          </p:nvCxnSpPr>
          <p:spPr>
            <a:xfrm flipV="1">
              <a:off x="1066856" y="2190753"/>
              <a:ext cx="245100" cy="3226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123904" y="3215395"/>
              <a:ext cx="1175130" cy="523220"/>
            </a:xfrm>
            <a:prstGeom prst="rect">
              <a:avLst/>
            </a:prstGeom>
            <a:noFill/>
          </p:spPr>
          <p:txBody>
            <a:bodyPr wrap="none" rtlCol="0">
              <a:spAutoFit/>
            </a:bodyPr>
            <a:lstStyle/>
            <a:p>
              <a:pPr algn="ctr"/>
              <a:r>
                <a:rPr lang="en-US" sz="1400" dirty="0" smtClean="0"/>
                <a:t>Another “3V”</a:t>
              </a:r>
            </a:p>
            <a:p>
              <a:pPr algn="ctr"/>
              <a:r>
                <a:rPr lang="en-US" sz="1400" dirty="0" smtClean="0"/>
                <a:t>Wire</a:t>
              </a:r>
            </a:p>
          </p:txBody>
        </p:sp>
        <p:cxnSp>
          <p:nvCxnSpPr>
            <p:cNvPr id="61" name="Straight Arrow Connector 60"/>
            <p:cNvCxnSpPr/>
            <p:nvPr/>
          </p:nvCxnSpPr>
          <p:spPr>
            <a:xfrm flipH="1" flipV="1">
              <a:off x="7043939" y="2735387"/>
              <a:ext cx="217785" cy="42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Freeform 62"/>
            <p:cNvSpPr/>
            <p:nvPr/>
          </p:nvSpPr>
          <p:spPr>
            <a:xfrm flipH="1">
              <a:off x="4941466" y="2007271"/>
              <a:ext cx="2434320" cy="84494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0" h="844943">
                  <a:moveTo>
                    <a:pt x="2434320" y="844943"/>
                  </a:moveTo>
                  <a:cubicBezTo>
                    <a:pt x="2296060" y="785240"/>
                    <a:pt x="2130065" y="726432"/>
                    <a:pt x="1878138" y="712968"/>
                  </a:cubicBezTo>
                  <a:cubicBezTo>
                    <a:pt x="1626211" y="699504"/>
                    <a:pt x="1190759" y="770916"/>
                    <a:pt x="922759" y="764160"/>
                  </a:cubicBezTo>
                  <a:cubicBezTo>
                    <a:pt x="654759" y="757404"/>
                    <a:pt x="415488" y="714948"/>
                    <a:pt x="270136" y="672429"/>
                  </a:cubicBezTo>
                  <a:cubicBezTo>
                    <a:pt x="124784" y="629910"/>
                    <a:pt x="108069" y="532220"/>
                    <a:pt x="63348" y="420148"/>
                  </a:cubicBezTo>
                  <a:cubicBezTo>
                    <a:pt x="18627" y="308077"/>
                    <a:pt x="-7288" y="218388"/>
                    <a:pt x="1811"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256912" y="2354061"/>
              <a:ext cx="3654098" cy="2306839"/>
              <a:chOff x="3256912" y="2011161"/>
              <a:chExt cx="3654098" cy="2306839"/>
            </a:xfrm>
          </p:grpSpPr>
          <p:grpSp>
            <p:nvGrpSpPr>
              <p:cNvPr id="23" name="Group 22"/>
              <p:cNvGrpSpPr/>
              <p:nvPr/>
            </p:nvGrpSpPr>
            <p:grpSpPr>
              <a:xfrm>
                <a:off x="3256912" y="2011161"/>
                <a:ext cx="3654098" cy="2306839"/>
                <a:chOff x="3405939" y="2025798"/>
                <a:chExt cx="3281354" cy="2071525"/>
              </a:xfrm>
            </p:grpSpPr>
            <p:pic>
              <p:nvPicPr>
                <p:cNvPr id="4"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405939" y="2025798"/>
                  <a:ext cx="2058250" cy="20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6" cstate="print">
                  <a:clrChange>
                    <a:clrFrom>
                      <a:srgbClr val="FBFDFA"/>
                    </a:clrFrom>
                    <a:clrTo>
                      <a:srgbClr val="FBFDFA">
                        <a:alpha val="0"/>
                      </a:srgbClr>
                    </a:clrTo>
                  </a:clrChange>
                  <a:extLst>
                    <a:ext uri="{BEBA8EAE-BF5A-486C-A8C5-ECC9F3942E4B}">
                      <a14:imgProps xmlns:a14="http://schemas.microsoft.com/office/drawing/2010/main">
                        <a14:imgLayer r:embed="rId7">
                          <a14:imgEffect>
                            <a14:backgroundRemoval t="344" b="98454" l="3081" r="98240">
                              <a14:foregroundMark x1="5868" y1="49313" x2="5868" y2="49313"/>
                              <a14:foregroundMark x1="5721" y1="70447" x2="5721" y2="70447"/>
                              <a14:foregroundMark x1="5428" y1="54811" x2="5428" y2="54811"/>
                              <a14:foregroundMark x1="3521" y1="47079" x2="3521" y2="47079"/>
                              <a14:foregroundMark x1="5428" y1="44845" x2="5428" y2="44845"/>
                            </a14:backgroundRemoval>
                          </a14:imgEffect>
                        </a14:imgLayer>
                      </a14:imgProps>
                    </a:ext>
                    <a:ext uri="{28A0092B-C50C-407E-A947-70E740481C1C}">
                      <a14:useLocalDpi xmlns:a14="http://schemas.microsoft.com/office/drawing/2010/main" val="0"/>
                    </a:ext>
                  </a:extLst>
                </a:blip>
                <a:srcRect l="-233"/>
                <a:stretch/>
              </p:blipFill>
              <p:spPr bwMode="auto">
                <a:xfrm>
                  <a:off x="3449385" y="2428725"/>
                  <a:ext cx="3237908" cy="919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6612" y="21154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 name="TextBox 69"/>
            <p:cNvSpPr txBox="1"/>
            <p:nvPr/>
          </p:nvSpPr>
          <p:spPr>
            <a:xfrm>
              <a:off x="2989011"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71" name="Straight Arrow Connector 70"/>
            <p:cNvCxnSpPr>
              <a:stCxn id="70" idx="2"/>
            </p:cNvCxnSpPr>
            <p:nvPr/>
          </p:nvCxnSpPr>
          <p:spPr>
            <a:xfrm>
              <a:off x="3341800" y="1507283"/>
              <a:ext cx="66038" cy="1437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4588677"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85" name="Straight Arrow Connector 84"/>
            <p:cNvCxnSpPr>
              <a:stCxn id="84" idx="2"/>
            </p:cNvCxnSpPr>
            <p:nvPr/>
          </p:nvCxnSpPr>
          <p:spPr>
            <a:xfrm flipH="1">
              <a:off x="4877145" y="1507283"/>
              <a:ext cx="64321" cy="2036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440925" y="5152914"/>
              <a:ext cx="2238498" cy="307777"/>
            </a:xfrm>
            <a:prstGeom prst="rect">
              <a:avLst/>
            </a:prstGeom>
            <a:noFill/>
          </p:spPr>
          <p:txBody>
            <a:bodyPr wrap="none" rtlCol="0">
              <a:spAutoFit/>
            </a:bodyPr>
            <a:lstStyle/>
            <a:p>
              <a:pPr algn="ctr"/>
              <a:r>
                <a:rPr lang="en-US" sz="1400" dirty="0" smtClean="0"/>
                <a:t>This is the plastic baseboard</a:t>
              </a:r>
            </a:p>
          </p:txBody>
        </p:sp>
      </p:grpSp>
    </p:spTree>
    <p:extLst>
      <p:ext uri="{BB962C8B-B14F-4D97-AF65-F5344CB8AC3E}">
        <p14:creationId xmlns:p14="http://schemas.microsoft.com/office/powerpoint/2010/main" val="159900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dafruit_products_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6360" y="2955146"/>
            <a:ext cx="2709005" cy="203175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718685" y="2800026"/>
            <a:ext cx="1618407" cy="1464659"/>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13013" y="1251569"/>
                  <a:pt x="1472751" y="1181438"/>
                </a:cubicBezTo>
                <a:cubicBezTo>
                  <a:pt x="1332489" y="1111307"/>
                  <a:pt x="949466" y="1131537"/>
                  <a:pt x="776836" y="1043873"/>
                </a:cubicBezTo>
                <a:cubicBezTo>
                  <a:pt x="604206" y="956209"/>
                  <a:pt x="551607" y="770092"/>
                  <a:pt x="436970" y="655455"/>
                </a:cubicBezTo>
                <a:cubicBezTo>
                  <a:pt x="322333" y="540818"/>
                  <a:pt x="161841" y="465293"/>
                  <a:pt x="89013" y="356050"/>
                </a:cubicBezTo>
                <a:cubicBezTo>
                  <a:pt x="16185" y="246807"/>
                  <a:pt x="8092" y="123403"/>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848158" y="2694831"/>
            <a:ext cx="1618407" cy="1569854"/>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 name="connsiteX0" fmla="*/ 1618407 w 1618407"/>
              <a:gd name="connsiteY0" fmla="*/ 1464659 h 1464659"/>
              <a:gd name="connsiteX1" fmla="*/ 1472751 w 1618407"/>
              <a:gd name="connsiteY1" fmla="*/ 1181438 h 1464659"/>
              <a:gd name="connsiteX2" fmla="*/ 849665 w 1618407"/>
              <a:gd name="connsiteY2" fmla="*/ 892877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00875" y="1276735"/>
                  <a:pt x="1472751" y="1181438"/>
                </a:cubicBezTo>
                <a:cubicBezTo>
                  <a:pt x="1344627" y="1086141"/>
                  <a:pt x="1022295" y="980541"/>
                  <a:pt x="849665" y="892877"/>
                </a:cubicBezTo>
                <a:cubicBezTo>
                  <a:pt x="677035" y="805213"/>
                  <a:pt x="563745" y="744926"/>
                  <a:pt x="436970" y="655455"/>
                </a:cubicBezTo>
                <a:cubicBezTo>
                  <a:pt x="310195" y="565984"/>
                  <a:pt x="161841" y="465293"/>
                  <a:pt x="89013" y="356050"/>
                </a:cubicBezTo>
                <a:cubicBezTo>
                  <a:pt x="16185" y="246807"/>
                  <a:pt x="8092" y="123403"/>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73029" y="3398837"/>
            <a:ext cx="421910" cy="261610"/>
          </a:xfrm>
          <a:prstGeom prst="rect">
            <a:avLst/>
          </a:prstGeom>
          <a:noFill/>
        </p:spPr>
        <p:txBody>
          <a:bodyPr wrap="none" rtlCol="0">
            <a:spAutoFit/>
          </a:bodyPr>
          <a:lstStyle/>
          <a:p>
            <a:r>
              <a:rPr lang="en-US" sz="1100" dirty="0" err="1" smtClean="0"/>
              <a:t>Gnd</a:t>
            </a:r>
            <a:endParaRPr lang="en-US" sz="1100" dirty="0"/>
          </a:p>
        </p:txBody>
      </p:sp>
      <p:sp>
        <p:nvSpPr>
          <p:cNvPr id="7" name="TextBox 6"/>
          <p:cNvSpPr txBox="1"/>
          <p:nvPr/>
        </p:nvSpPr>
        <p:spPr>
          <a:xfrm>
            <a:off x="3083165" y="2955146"/>
            <a:ext cx="336952" cy="261610"/>
          </a:xfrm>
          <a:prstGeom prst="rect">
            <a:avLst/>
          </a:prstGeom>
          <a:noFill/>
        </p:spPr>
        <p:txBody>
          <a:bodyPr wrap="none" rtlCol="0">
            <a:spAutoFit/>
          </a:bodyPr>
          <a:lstStyle/>
          <a:p>
            <a:r>
              <a:rPr lang="en-US" sz="1100" dirty="0" smtClean="0"/>
              <a:t>5V</a:t>
            </a:r>
            <a:endParaRPr lang="en-US" sz="1100" dirty="0"/>
          </a:p>
        </p:txBody>
      </p:sp>
      <p:sp>
        <p:nvSpPr>
          <p:cNvPr id="8" name="TextBox 7"/>
          <p:cNvSpPr txBox="1"/>
          <p:nvPr/>
        </p:nvSpPr>
        <p:spPr>
          <a:xfrm>
            <a:off x="2137040" y="2321227"/>
            <a:ext cx="1114601" cy="369332"/>
          </a:xfrm>
          <a:prstGeom prst="rect">
            <a:avLst/>
          </a:prstGeom>
          <a:noFill/>
        </p:spPr>
        <p:txBody>
          <a:bodyPr wrap="none" rtlCol="0">
            <a:spAutoFit/>
          </a:bodyPr>
          <a:lstStyle/>
          <a:p>
            <a:r>
              <a:rPr lang="en-US" dirty="0" smtClean="0"/>
              <a:t>Add wires</a:t>
            </a:r>
            <a:endParaRPr lang="en-US" dirty="0"/>
          </a:p>
        </p:txBody>
      </p:sp>
      <p:sp>
        <p:nvSpPr>
          <p:cNvPr id="9" name="TextBox 8"/>
          <p:cNvSpPr txBox="1"/>
          <p:nvPr/>
        </p:nvSpPr>
        <p:spPr>
          <a:xfrm>
            <a:off x="4867244" y="2800865"/>
            <a:ext cx="1485535" cy="369332"/>
          </a:xfrm>
          <a:prstGeom prst="rect">
            <a:avLst/>
          </a:prstGeom>
          <a:noFill/>
        </p:spPr>
        <p:txBody>
          <a:bodyPr wrap="none" rtlCol="0">
            <a:spAutoFit/>
          </a:bodyPr>
          <a:lstStyle/>
          <a:p>
            <a:r>
              <a:rPr lang="en-US" dirty="0" smtClean="0"/>
              <a:t>Add a switch?</a:t>
            </a:r>
            <a:endParaRPr lang="en-US" dirty="0"/>
          </a:p>
        </p:txBody>
      </p:sp>
      <p:sp>
        <p:nvSpPr>
          <p:cNvPr id="15" name="TextBox 14"/>
          <p:cNvSpPr txBox="1"/>
          <p:nvPr/>
        </p:nvSpPr>
        <p:spPr>
          <a:xfrm>
            <a:off x="2783984" y="1079606"/>
            <a:ext cx="3792833" cy="830997"/>
          </a:xfrm>
          <a:prstGeom prst="rect">
            <a:avLst/>
          </a:prstGeom>
          <a:noFill/>
        </p:spPr>
        <p:txBody>
          <a:bodyPr wrap="none" rtlCol="0">
            <a:spAutoFit/>
          </a:bodyPr>
          <a:lstStyle/>
          <a:p>
            <a:pPr algn="ctr"/>
            <a:r>
              <a:rPr lang="en-US" sz="2400" b="1" dirty="0" err="1" smtClean="0"/>
              <a:t>Adafruit</a:t>
            </a:r>
            <a:r>
              <a:rPr lang="en-US" sz="2400" b="1" dirty="0" smtClean="0"/>
              <a:t> 2124 </a:t>
            </a:r>
            <a:r>
              <a:rPr lang="en-US" sz="2400" b="1" dirty="0" err="1" smtClean="0"/>
              <a:t>LiPo</a:t>
            </a:r>
            <a:r>
              <a:rPr lang="en-US" sz="2400" b="1" dirty="0" smtClean="0"/>
              <a:t> Backpack</a:t>
            </a:r>
          </a:p>
          <a:p>
            <a:pPr algn="ctr"/>
            <a:r>
              <a:rPr lang="en-US" sz="2400" b="1" dirty="0" smtClean="0"/>
              <a:t>Power Supply</a:t>
            </a:r>
            <a:endParaRPr lang="en-US" sz="2400" b="1" dirty="0"/>
          </a:p>
        </p:txBody>
      </p:sp>
    </p:spTree>
    <p:extLst>
      <p:ext uri="{BB962C8B-B14F-4D97-AF65-F5344CB8AC3E}">
        <p14:creationId xmlns:p14="http://schemas.microsoft.com/office/powerpoint/2010/main" val="114166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30824" y="916170"/>
            <a:ext cx="7922700" cy="4544823"/>
            <a:chOff x="230824" y="916170"/>
            <a:chExt cx="7922700" cy="4544823"/>
          </a:xfrm>
        </p:grpSpPr>
        <p:grpSp>
          <p:nvGrpSpPr>
            <p:cNvPr id="2" name="Group 1"/>
            <p:cNvGrpSpPr/>
            <p:nvPr/>
          </p:nvGrpSpPr>
          <p:grpSpPr>
            <a:xfrm>
              <a:off x="1840882" y="1502072"/>
              <a:ext cx="6312642" cy="3134976"/>
              <a:chOff x="1171574" y="3493511"/>
              <a:chExt cx="6242604" cy="3100194"/>
            </a:xfrm>
          </p:grpSpPr>
          <p:pic>
            <p:nvPicPr>
              <p:cNvPr id="3" name="Picture 5" descr="adafruit_products_switch.jpg"/>
              <p:cNvPicPr>
                <a:picLocks noChangeAspect="1" noChangeArrowheads="1"/>
              </p:cNvPicPr>
              <p:nvPr/>
            </p:nvPicPr>
            <p:blipFill rotWithShape="1">
              <a:blip r:embed="rId2">
                <a:extLst>
                  <a:ext uri="{28A0092B-C50C-407E-A947-70E740481C1C}">
                    <a14:useLocalDpi xmlns:a14="http://schemas.microsoft.com/office/drawing/2010/main" val="0"/>
                  </a:ext>
                </a:extLst>
              </a:blip>
              <a:srcRect l="29144" r="52478" b="69093"/>
              <a:stretch/>
            </p:blipFill>
            <p:spPr bwMode="auto">
              <a:xfrm>
                <a:off x="2292778" y="3493511"/>
                <a:ext cx="829512" cy="10462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707478" y="4723917"/>
                <a:ext cx="2198129" cy="1269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2706486" y="4958273"/>
                <a:ext cx="831609" cy="90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1866900" y="5715000"/>
                <a:ext cx="1065494"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666875" y="5715000"/>
                <a:ext cx="1455415"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505200" y="4783996"/>
                <a:ext cx="523875" cy="647122"/>
              </a:xfrm>
              <a:custGeom>
                <a:avLst/>
                <a:gdLst>
                  <a:gd name="connsiteX0" fmla="*/ 0 w 523875"/>
                  <a:gd name="connsiteY0" fmla="*/ 597629 h 647122"/>
                  <a:gd name="connsiteX1" fmla="*/ 152400 w 523875"/>
                  <a:gd name="connsiteY1" fmla="*/ 597629 h 647122"/>
                  <a:gd name="connsiteX2" fmla="*/ 228600 w 523875"/>
                  <a:gd name="connsiteY2" fmla="*/ 83279 h 647122"/>
                  <a:gd name="connsiteX3" fmla="*/ 523875 w 523875"/>
                  <a:gd name="connsiteY3" fmla="*/ 7079 h 647122"/>
                </a:gdLst>
                <a:ahLst/>
                <a:cxnLst>
                  <a:cxn ang="0">
                    <a:pos x="connsiteX0" y="connsiteY0"/>
                  </a:cxn>
                  <a:cxn ang="0">
                    <a:pos x="connsiteX1" y="connsiteY1"/>
                  </a:cxn>
                  <a:cxn ang="0">
                    <a:pos x="connsiteX2" y="connsiteY2"/>
                  </a:cxn>
                  <a:cxn ang="0">
                    <a:pos x="connsiteX3" y="connsiteY3"/>
                  </a:cxn>
                </a:cxnLst>
                <a:rect l="l" t="t" r="r" b="b"/>
                <a:pathLst>
                  <a:path w="523875" h="647122">
                    <a:moveTo>
                      <a:pt x="0" y="597629"/>
                    </a:moveTo>
                    <a:cubicBezTo>
                      <a:pt x="57150" y="640491"/>
                      <a:pt x="114300" y="683354"/>
                      <a:pt x="152400" y="597629"/>
                    </a:cubicBezTo>
                    <a:cubicBezTo>
                      <a:pt x="190500" y="511904"/>
                      <a:pt x="166688" y="181704"/>
                      <a:pt x="228600" y="83279"/>
                    </a:cubicBezTo>
                    <a:cubicBezTo>
                      <a:pt x="290512" y="-15146"/>
                      <a:pt x="407193" y="-4034"/>
                      <a:pt x="523875" y="707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467100" y="5194651"/>
                <a:ext cx="552450" cy="497240"/>
              </a:xfrm>
              <a:custGeom>
                <a:avLst/>
                <a:gdLst>
                  <a:gd name="connsiteX0" fmla="*/ 0 w 552450"/>
                  <a:gd name="connsiteY0" fmla="*/ 53624 h 497240"/>
                  <a:gd name="connsiteX1" fmla="*/ 209550 w 552450"/>
                  <a:gd name="connsiteY1" fmla="*/ 34574 h 497240"/>
                  <a:gd name="connsiteX2" fmla="*/ 276225 w 552450"/>
                  <a:gd name="connsiteY2" fmla="*/ 453674 h 497240"/>
                  <a:gd name="connsiteX3" fmla="*/ 552450 w 552450"/>
                  <a:gd name="connsiteY3" fmla="*/ 463199 h 497240"/>
                </a:gdLst>
                <a:ahLst/>
                <a:cxnLst>
                  <a:cxn ang="0">
                    <a:pos x="connsiteX0" y="connsiteY0"/>
                  </a:cxn>
                  <a:cxn ang="0">
                    <a:pos x="connsiteX1" y="connsiteY1"/>
                  </a:cxn>
                  <a:cxn ang="0">
                    <a:pos x="connsiteX2" y="connsiteY2"/>
                  </a:cxn>
                  <a:cxn ang="0">
                    <a:pos x="connsiteX3" y="connsiteY3"/>
                  </a:cxn>
                </a:cxnLst>
                <a:rect l="l" t="t" r="r" b="b"/>
                <a:pathLst>
                  <a:path w="552450" h="497240">
                    <a:moveTo>
                      <a:pt x="0" y="53624"/>
                    </a:moveTo>
                    <a:cubicBezTo>
                      <a:pt x="81756" y="10761"/>
                      <a:pt x="163513" y="-32101"/>
                      <a:pt x="209550" y="34574"/>
                    </a:cubicBezTo>
                    <a:cubicBezTo>
                      <a:pt x="255587" y="101249"/>
                      <a:pt x="219075" y="382237"/>
                      <a:pt x="276225" y="453674"/>
                    </a:cubicBezTo>
                    <a:cubicBezTo>
                      <a:pt x="333375" y="525111"/>
                      <a:pt x="442912" y="494155"/>
                      <a:pt x="552450" y="46319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760080" y="4259821"/>
                <a:ext cx="2292056" cy="230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8" cstate="print">
                <a:clrChange>
                  <a:clrFrom>
                    <a:srgbClr val="FBFDFA"/>
                  </a:clrFrom>
                  <a:clrTo>
                    <a:srgbClr val="FBFDFA">
                      <a:alpha val="0"/>
                    </a:srgbClr>
                  </a:clrTo>
                </a:clrChange>
                <a:extLst>
                  <a:ext uri="{BEBA8EAE-BF5A-486C-A8C5-ECC9F3942E4B}">
                    <a14:imgProps xmlns:a14="http://schemas.microsoft.com/office/drawing/2010/main">
                      <a14:imgLayer r:embed="rId9">
                        <a14:imgEffect>
                          <a14:backgroundRemoval t="0" b="98374" l="1156" r="98150">
                            <a14:foregroundMark x1="5868" y1="49313" x2="5868" y2="49313"/>
                            <a14:foregroundMark x1="5721" y1="70447" x2="5721" y2="70447"/>
                            <a14:foregroundMark x1="5428" y1="54811" x2="5428" y2="54811"/>
                            <a14:foregroundMark x1="3521" y1="47079" x2="3521" y2="47079"/>
                            <a14:foregroundMark x1="5428" y1="44845" x2="5428" y2="44845"/>
                            <a14:foregroundMark x1="1387" y1="65041" x2="1156" y2="35366"/>
                            <a14:backgroundMark x1="1734" y1="27236" x2="2197" y2="2846"/>
                            <a14:backgroundMark x1="231" y1="65854" x2="462" y2="33740"/>
                            <a14:backgroundMark x1="2775" y1="96341" x2="2890" y2="73577"/>
                          </a14:backgroundRemoval>
                        </a14:imgEffect>
                      </a14:imgLayer>
                    </a14:imgProps>
                  </a:ext>
                  <a:ext uri="{28A0092B-C50C-407E-A947-70E740481C1C}">
                    <a14:useLocalDpi xmlns:a14="http://schemas.microsoft.com/office/drawing/2010/main" val="0"/>
                  </a:ext>
                </a:extLst>
              </a:blip>
              <a:srcRect l="-233"/>
              <a:stretch/>
            </p:blipFill>
            <p:spPr bwMode="auto">
              <a:xfrm>
                <a:off x="3808461" y="4708518"/>
                <a:ext cx="3605717" cy="102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9780" y="436412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eform 12"/>
              <p:cNvSpPr/>
              <p:nvPr/>
            </p:nvSpPr>
            <p:spPr>
              <a:xfrm>
                <a:off x="2932394" y="4221480"/>
                <a:ext cx="420406" cy="129540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Lst>
                <a:ahLst/>
                <a:cxnLst>
                  <a:cxn ang="0">
                    <a:pos x="connsiteX0" y="connsiteY0"/>
                  </a:cxn>
                  <a:cxn ang="0">
                    <a:pos x="connsiteX1" y="connsiteY1"/>
                  </a:cxn>
                  <a:cxn ang="0">
                    <a:pos x="connsiteX2" y="connsiteY2"/>
                  </a:cxn>
                  <a:cxn ang="0">
                    <a:pos x="connsiteX3" y="connsiteY3"/>
                  </a:cxn>
                </a:cxnLst>
                <a:rect l="l" t="t" r="r" b="b"/>
                <a:pathLst>
                  <a:path w="420406" h="1295400">
                    <a:moveTo>
                      <a:pt x="420406" y="1295400"/>
                    </a:moveTo>
                    <a:cubicBezTo>
                      <a:pt x="292771" y="1113790"/>
                      <a:pt x="24166" y="1037590"/>
                      <a:pt x="1306" y="876300"/>
                    </a:cubicBezTo>
                    <a:cubicBezTo>
                      <a:pt x="-21554" y="715010"/>
                      <a:pt x="262926" y="473710"/>
                      <a:pt x="283246" y="327660"/>
                    </a:cubicBezTo>
                    <a:cubicBezTo>
                      <a:pt x="303566" y="181610"/>
                      <a:pt x="184186" y="41910"/>
                      <a:pt x="123226"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3042267" y="4068438"/>
                <a:ext cx="420370" cy="144018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 name="connsiteX0" fmla="*/ 420370 w 420370"/>
                  <a:gd name="connsiteY0" fmla="*/ 1440180 h 1440180"/>
                  <a:gd name="connsiteX1" fmla="*/ 1270 w 420370"/>
                  <a:gd name="connsiteY1" fmla="*/ 1021080 h 1440180"/>
                  <a:gd name="connsiteX2" fmla="*/ 283210 w 420370"/>
                  <a:gd name="connsiteY2" fmla="*/ 472440 h 1440180"/>
                  <a:gd name="connsiteX3" fmla="*/ 69850 w 420370"/>
                  <a:gd name="connsiteY3" fmla="*/ 0 h 1440180"/>
                </a:gdLst>
                <a:ahLst/>
                <a:cxnLst>
                  <a:cxn ang="0">
                    <a:pos x="connsiteX0" y="connsiteY0"/>
                  </a:cxn>
                  <a:cxn ang="0">
                    <a:pos x="connsiteX1" y="connsiteY1"/>
                  </a:cxn>
                  <a:cxn ang="0">
                    <a:pos x="connsiteX2" y="connsiteY2"/>
                  </a:cxn>
                  <a:cxn ang="0">
                    <a:pos x="connsiteX3" y="connsiteY3"/>
                  </a:cxn>
                </a:cxnLst>
                <a:rect l="l" t="t" r="r" b="b"/>
                <a:pathLst>
                  <a:path w="420370" h="1440180">
                    <a:moveTo>
                      <a:pt x="420370" y="1440180"/>
                    </a:moveTo>
                    <a:cubicBezTo>
                      <a:pt x="292735" y="1258570"/>
                      <a:pt x="24130" y="1182370"/>
                      <a:pt x="1270" y="1021080"/>
                    </a:cubicBezTo>
                    <a:cubicBezTo>
                      <a:pt x="-21590" y="859790"/>
                      <a:pt x="271780" y="642620"/>
                      <a:pt x="283210" y="472440"/>
                    </a:cubicBezTo>
                    <a:cubicBezTo>
                      <a:pt x="294640" y="302260"/>
                      <a:pt x="130810" y="41910"/>
                      <a:pt x="69850"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rot="18900000">
              <a:off x="230824" y="2374365"/>
              <a:ext cx="1741182" cy="646331"/>
            </a:xfrm>
            <a:prstGeom prst="rect">
              <a:avLst/>
            </a:prstGeom>
            <a:noFill/>
          </p:spPr>
          <p:txBody>
            <a:bodyPr wrap="none" rtlCol="0">
              <a:spAutoFit/>
            </a:bodyPr>
            <a:lstStyle/>
            <a:p>
              <a:pPr algn="ctr"/>
              <a:r>
                <a:rPr lang="en-US" dirty="0" smtClean="0"/>
                <a:t>Tie Down?</a:t>
              </a:r>
            </a:p>
            <a:p>
              <a:pPr algn="ctr"/>
              <a:r>
                <a:rPr lang="en-US" dirty="0" smtClean="0"/>
                <a:t>(Holes + </a:t>
              </a:r>
              <a:r>
                <a:rPr lang="en-US" dirty="0" err="1" smtClean="0"/>
                <a:t>ZipTie</a:t>
              </a:r>
              <a:r>
                <a:rPr lang="en-US" dirty="0" smtClean="0"/>
                <a:t>?)</a:t>
              </a:r>
              <a:endParaRPr lang="en-US" dirty="0"/>
            </a:p>
          </p:txBody>
        </p:sp>
        <p:sp>
          <p:nvSpPr>
            <p:cNvPr id="16" name="Oval 15"/>
            <p:cNvSpPr/>
            <p:nvPr/>
          </p:nvSpPr>
          <p:spPr>
            <a:xfrm>
              <a:off x="1530991"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077424"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88786" y="3222298"/>
              <a:ext cx="1546433"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6767" y="916170"/>
              <a:ext cx="2296912" cy="646331"/>
            </a:xfrm>
            <a:prstGeom prst="rect">
              <a:avLst/>
            </a:prstGeom>
            <a:noFill/>
          </p:spPr>
          <p:txBody>
            <a:bodyPr wrap="none" rtlCol="0">
              <a:spAutoFit/>
            </a:bodyPr>
            <a:lstStyle/>
            <a:p>
              <a:pPr algn="ctr"/>
              <a:r>
                <a:rPr lang="en-US" dirty="0" smtClean="0"/>
                <a:t>Some sort of switch.</a:t>
              </a:r>
            </a:p>
            <a:p>
              <a:pPr algn="ctr"/>
              <a:r>
                <a:rPr lang="en-US" dirty="0" smtClean="0"/>
                <a:t>Loose or panel mount.</a:t>
              </a:r>
              <a:endParaRPr lang="en-US" dirty="0"/>
            </a:p>
          </p:txBody>
        </p:sp>
        <p:sp>
          <p:nvSpPr>
            <p:cNvPr id="21" name="TextBox 20"/>
            <p:cNvSpPr txBox="1"/>
            <p:nvPr/>
          </p:nvSpPr>
          <p:spPr>
            <a:xfrm>
              <a:off x="2923789" y="5091661"/>
              <a:ext cx="1779398" cy="369332"/>
            </a:xfrm>
            <a:prstGeom prst="rect">
              <a:avLst/>
            </a:prstGeom>
            <a:noFill/>
          </p:spPr>
          <p:txBody>
            <a:bodyPr wrap="none" rtlCol="0">
              <a:spAutoFit/>
            </a:bodyPr>
            <a:lstStyle/>
            <a:p>
              <a:pPr algn="ctr"/>
              <a:r>
                <a:rPr lang="en-US" dirty="0" smtClean="0"/>
                <a:t>Screw this down.</a:t>
              </a:r>
              <a:endParaRPr lang="en-US" dirty="0"/>
            </a:p>
          </p:txBody>
        </p:sp>
        <p:cxnSp>
          <p:nvCxnSpPr>
            <p:cNvPr id="23" name="Straight Arrow Connector 22"/>
            <p:cNvCxnSpPr/>
            <p:nvPr/>
          </p:nvCxnSpPr>
          <p:spPr>
            <a:xfrm flipV="1">
              <a:off x="3904646" y="3816743"/>
              <a:ext cx="212543" cy="12587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93384" y="1245037"/>
              <a:ext cx="2168671" cy="646331"/>
            </a:xfrm>
            <a:prstGeom prst="rect">
              <a:avLst/>
            </a:prstGeom>
            <a:noFill/>
          </p:spPr>
          <p:txBody>
            <a:bodyPr wrap="none" rtlCol="0">
              <a:spAutoFit/>
            </a:bodyPr>
            <a:lstStyle/>
            <a:p>
              <a:pPr algn="ctr"/>
              <a:r>
                <a:rPr lang="en-US" dirty="0" smtClean="0"/>
                <a:t>Connect to 5V and</a:t>
              </a:r>
            </a:p>
            <a:p>
              <a:pPr algn="ctr"/>
              <a:r>
                <a:rPr lang="en-US" dirty="0" err="1" smtClean="0"/>
                <a:t>Gnd</a:t>
              </a:r>
              <a:r>
                <a:rPr lang="en-US" dirty="0" smtClean="0"/>
                <a:t> Pins underneath</a:t>
              </a:r>
              <a:endParaRPr lang="en-US" dirty="0"/>
            </a:p>
          </p:txBody>
        </p:sp>
        <p:sp>
          <p:nvSpPr>
            <p:cNvPr id="25" name="Freeform 24"/>
            <p:cNvSpPr/>
            <p:nvPr/>
          </p:nvSpPr>
          <p:spPr>
            <a:xfrm>
              <a:off x="4249821" y="1542882"/>
              <a:ext cx="526503" cy="1173346"/>
            </a:xfrm>
            <a:custGeom>
              <a:avLst/>
              <a:gdLst>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54188 w 554188"/>
                <a:gd name="connsiteY0" fmla="*/ 0 h 1140977"/>
                <a:gd name="connsiteX1" fmla="*/ 3929 w 554188"/>
                <a:gd name="connsiteY1" fmla="*/ 356050 h 1140977"/>
                <a:gd name="connsiteX2" fmla="*/ 311427 w 554188"/>
                <a:gd name="connsiteY2" fmla="*/ 1140977 h 1140977"/>
                <a:gd name="connsiteX0" fmla="*/ 560049 w 560049"/>
                <a:gd name="connsiteY0" fmla="*/ 0 h 1140977"/>
                <a:gd name="connsiteX1" fmla="*/ 9790 w 560049"/>
                <a:gd name="connsiteY1" fmla="*/ 356050 h 1140977"/>
                <a:gd name="connsiteX2" fmla="*/ 317288 w 560049"/>
                <a:gd name="connsiteY2" fmla="*/ 1140977 h 1140977"/>
                <a:gd name="connsiteX0" fmla="*/ 554795 w 554795"/>
                <a:gd name="connsiteY0" fmla="*/ 0 h 1173346"/>
                <a:gd name="connsiteX1" fmla="*/ 4536 w 554795"/>
                <a:gd name="connsiteY1" fmla="*/ 356050 h 1173346"/>
                <a:gd name="connsiteX2" fmla="*/ 368678 w 554795"/>
                <a:gd name="connsiteY2" fmla="*/ 1173346 h 1173346"/>
                <a:gd name="connsiteX0" fmla="*/ 555509 w 555509"/>
                <a:gd name="connsiteY0" fmla="*/ 0 h 1173346"/>
                <a:gd name="connsiteX1" fmla="*/ 5250 w 555509"/>
                <a:gd name="connsiteY1" fmla="*/ 356050 h 1173346"/>
                <a:gd name="connsiteX2" fmla="*/ 369392 w 555509"/>
                <a:gd name="connsiteY2" fmla="*/ 1173346 h 1173346"/>
                <a:gd name="connsiteX0" fmla="*/ 532223 w 532223"/>
                <a:gd name="connsiteY0" fmla="*/ 0 h 1173346"/>
                <a:gd name="connsiteX1" fmla="*/ 6240 w 532223"/>
                <a:gd name="connsiteY1" fmla="*/ 445062 h 1173346"/>
                <a:gd name="connsiteX2" fmla="*/ 346106 w 53222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Lst>
              <a:ahLst/>
              <a:cxnLst>
                <a:cxn ang="0">
                  <a:pos x="connsiteX0" y="connsiteY0"/>
                </a:cxn>
                <a:cxn ang="0">
                  <a:pos x="connsiteX1" y="connsiteY1"/>
                </a:cxn>
                <a:cxn ang="0">
                  <a:pos x="connsiteX2" y="connsiteY2"/>
                </a:cxn>
              </a:cxnLst>
              <a:rect l="l" t="t" r="r" b="b"/>
              <a:pathLst>
                <a:path w="526503" h="1173346">
                  <a:moveTo>
                    <a:pt x="526503" y="0"/>
                  </a:moveTo>
                  <a:cubicBezTo>
                    <a:pt x="293182" y="-1"/>
                    <a:pt x="7263" y="136214"/>
                    <a:pt x="520" y="445062"/>
                  </a:cubicBezTo>
                  <a:cubicBezTo>
                    <a:pt x="-6223" y="753910"/>
                    <a:pt x="49747" y="1050280"/>
                    <a:pt x="340386" y="1173346"/>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8462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teensy/card7b_r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496278"/>
            <a:ext cx="4187825" cy="3405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61642" y="2097643"/>
            <a:ext cx="1430263" cy="369332"/>
          </a:xfrm>
          <a:prstGeom prst="rect">
            <a:avLst/>
          </a:prstGeom>
          <a:noFill/>
        </p:spPr>
        <p:txBody>
          <a:bodyPr wrap="none" rtlCol="0">
            <a:spAutoFit/>
          </a:bodyPr>
          <a:lstStyle/>
          <a:p>
            <a:r>
              <a:rPr lang="en-US" dirty="0" smtClean="0"/>
              <a:t>Cut this trace</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3314" y="2719656"/>
            <a:ext cx="1607610" cy="1759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3438525" y="2857500"/>
            <a:ext cx="2495550" cy="812572"/>
          </a:xfrm>
          <a:custGeom>
            <a:avLst/>
            <a:gdLst>
              <a:gd name="connsiteX0" fmla="*/ 0 w 2495550"/>
              <a:gd name="connsiteY0" fmla="*/ 0 h 812572"/>
              <a:gd name="connsiteX1" fmla="*/ 361950 w 2495550"/>
              <a:gd name="connsiteY1" fmla="*/ 304800 h 812572"/>
              <a:gd name="connsiteX2" fmla="*/ 866775 w 2495550"/>
              <a:gd name="connsiteY2" fmla="*/ 400050 h 812572"/>
              <a:gd name="connsiteX3" fmla="*/ 1143000 w 2495550"/>
              <a:gd name="connsiteY3" fmla="*/ 552450 h 812572"/>
              <a:gd name="connsiteX4" fmla="*/ 1781175 w 2495550"/>
              <a:gd name="connsiteY4" fmla="*/ 561975 h 812572"/>
              <a:gd name="connsiteX5" fmla="*/ 2219325 w 2495550"/>
              <a:gd name="connsiteY5" fmla="*/ 790575 h 812572"/>
              <a:gd name="connsiteX6" fmla="*/ 2495550 w 2495550"/>
              <a:gd name="connsiteY6" fmla="*/ 790575 h 8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812572">
                <a:moveTo>
                  <a:pt x="0" y="0"/>
                </a:moveTo>
                <a:cubicBezTo>
                  <a:pt x="108744" y="119062"/>
                  <a:pt x="217488" y="238125"/>
                  <a:pt x="361950" y="304800"/>
                </a:cubicBezTo>
                <a:cubicBezTo>
                  <a:pt x="506412" y="371475"/>
                  <a:pt x="736600" y="358775"/>
                  <a:pt x="866775" y="400050"/>
                </a:cubicBezTo>
                <a:cubicBezTo>
                  <a:pt x="996950" y="441325"/>
                  <a:pt x="990600" y="525463"/>
                  <a:pt x="1143000" y="552450"/>
                </a:cubicBezTo>
                <a:cubicBezTo>
                  <a:pt x="1295400" y="579438"/>
                  <a:pt x="1601788" y="522288"/>
                  <a:pt x="1781175" y="561975"/>
                </a:cubicBezTo>
                <a:cubicBezTo>
                  <a:pt x="1960562" y="601662"/>
                  <a:pt x="2100263" y="752475"/>
                  <a:pt x="2219325" y="790575"/>
                </a:cubicBezTo>
                <a:cubicBezTo>
                  <a:pt x="2338387" y="828675"/>
                  <a:pt x="2416968" y="809625"/>
                  <a:pt x="2495550" y="79057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600450" y="3695029"/>
            <a:ext cx="2295525" cy="210221"/>
          </a:xfrm>
          <a:custGeom>
            <a:avLst/>
            <a:gdLst>
              <a:gd name="connsiteX0" fmla="*/ 2295525 w 2295525"/>
              <a:gd name="connsiteY0" fmla="*/ 210221 h 210221"/>
              <a:gd name="connsiteX1" fmla="*/ 1704975 w 2295525"/>
              <a:gd name="connsiteY1" fmla="*/ 105446 h 210221"/>
              <a:gd name="connsiteX2" fmla="*/ 1362075 w 2295525"/>
              <a:gd name="connsiteY2" fmla="*/ 671 h 210221"/>
              <a:gd name="connsiteX3" fmla="*/ 676275 w 2295525"/>
              <a:gd name="connsiteY3" fmla="*/ 57821 h 210221"/>
              <a:gd name="connsiteX4" fmla="*/ 276225 w 2295525"/>
              <a:gd name="connsiteY4" fmla="*/ 95921 h 210221"/>
              <a:gd name="connsiteX5" fmla="*/ 0 w 2295525"/>
              <a:gd name="connsiteY5" fmla="*/ 48296 h 21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25" h="210221">
                <a:moveTo>
                  <a:pt x="2295525" y="210221"/>
                </a:moveTo>
                <a:cubicBezTo>
                  <a:pt x="2078037" y="175296"/>
                  <a:pt x="1860550" y="140371"/>
                  <a:pt x="1704975" y="105446"/>
                </a:cubicBezTo>
                <a:cubicBezTo>
                  <a:pt x="1549400" y="70521"/>
                  <a:pt x="1533525" y="8608"/>
                  <a:pt x="1362075" y="671"/>
                </a:cubicBezTo>
                <a:cubicBezTo>
                  <a:pt x="1190625" y="-7267"/>
                  <a:pt x="676275" y="57821"/>
                  <a:pt x="676275" y="57821"/>
                </a:cubicBezTo>
                <a:cubicBezTo>
                  <a:pt x="495300" y="73696"/>
                  <a:pt x="388937" y="97508"/>
                  <a:pt x="276225" y="95921"/>
                </a:cubicBezTo>
                <a:cubicBezTo>
                  <a:pt x="163513" y="94334"/>
                  <a:pt x="0" y="48296"/>
                  <a:pt x="0" y="4829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638550" y="2676525"/>
            <a:ext cx="2314575" cy="1528615"/>
          </a:xfrm>
          <a:custGeom>
            <a:avLst/>
            <a:gdLst>
              <a:gd name="connsiteX0" fmla="*/ 0 w 2314575"/>
              <a:gd name="connsiteY0" fmla="*/ 0 h 1528615"/>
              <a:gd name="connsiteX1" fmla="*/ 933450 w 2314575"/>
              <a:gd name="connsiteY1" fmla="*/ 66675 h 1528615"/>
              <a:gd name="connsiteX2" fmla="*/ 1428750 w 2314575"/>
              <a:gd name="connsiteY2" fmla="*/ 323850 h 1528615"/>
              <a:gd name="connsiteX3" fmla="*/ 1514475 w 2314575"/>
              <a:gd name="connsiteY3" fmla="*/ 1371600 h 1528615"/>
              <a:gd name="connsiteX4" fmla="*/ 2314575 w 2314575"/>
              <a:gd name="connsiteY4" fmla="*/ 1504950 h 152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5" h="1528615">
                <a:moveTo>
                  <a:pt x="0" y="0"/>
                </a:moveTo>
                <a:cubicBezTo>
                  <a:pt x="347662" y="6350"/>
                  <a:pt x="695325" y="12700"/>
                  <a:pt x="933450" y="66675"/>
                </a:cubicBezTo>
                <a:cubicBezTo>
                  <a:pt x="1171575" y="120650"/>
                  <a:pt x="1331913" y="106363"/>
                  <a:pt x="1428750" y="323850"/>
                </a:cubicBezTo>
                <a:cubicBezTo>
                  <a:pt x="1525587" y="541337"/>
                  <a:pt x="1366837" y="1174750"/>
                  <a:pt x="1514475" y="1371600"/>
                </a:cubicBezTo>
                <a:cubicBezTo>
                  <a:pt x="1662113" y="1568450"/>
                  <a:pt x="1988344" y="1536700"/>
                  <a:pt x="2314575" y="150495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638551" y="2466975"/>
            <a:ext cx="409574" cy="3619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42792" y="2097643"/>
            <a:ext cx="1430263" cy="369332"/>
          </a:xfrm>
          <a:prstGeom prst="rect">
            <a:avLst/>
          </a:prstGeom>
          <a:noFill/>
        </p:spPr>
        <p:txBody>
          <a:bodyPr wrap="none" rtlCol="0">
            <a:spAutoFit/>
          </a:bodyPr>
          <a:lstStyle/>
          <a:p>
            <a:r>
              <a:rPr lang="en-US" dirty="0" smtClean="0"/>
              <a:t>Cut this trace</a:t>
            </a:r>
            <a:endParaRPr lang="en-US" dirty="0"/>
          </a:p>
        </p:txBody>
      </p:sp>
      <p:cxnSp>
        <p:nvCxnSpPr>
          <p:cNvPr id="13" name="Straight Arrow Connector 12"/>
          <p:cNvCxnSpPr/>
          <p:nvPr/>
        </p:nvCxnSpPr>
        <p:spPr>
          <a:xfrm flipH="1">
            <a:off x="6067425" y="2466975"/>
            <a:ext cx="135463" cy="9738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542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pjrc.com/teensy/schematic3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010" y="2305050"/>
            <a:ext cx="4263340" cy="40846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8950" y="282059"/>
            <a:ext cx="2177647" cy="369332"/>
          </a:xfrm>
          <a:prstGeom prst="rect">
            <a:avLst/>
          </a:prstGeom>
          <a:noFill/>
        </p:spPr>
        <p:txBody>
          <a:bodyPr wrap="none" rtlCol="0">
            <a:spAutoFit/>
          </a:bodyPr>
          <a:lstStyle/>
          <a:p>
            <a:r>
              <a:rPr lang="en-US" dirty="0" smtClean="0"/>
              <a:t>Teensy 3.2 Schematic</a:t>
            </a:r>
            <a:endParaRPr lang="en-US" dirty="0"/>
          </a:p>
        </p:txBody>
      </p:sp>
      <p:sp>
        <p:nvSpPr>
          <p:cNvPr id="3" name="Rectangle 2"/>
          <p:cNvSpPr/>
          <p:nvPr/>
        </p:nvSpPr>
        <p:spPr>
          <a:xfrm>
            <a:off x="352425" y="782349"/>
            <a:ext cx="8172450" cy="1384995"/>
          </a:xfrm>
          <a:prstGeom prst="rect">
            <a:avLst/>
          </a:prstGeom>
        </p:spPr>
        <p:txBody>
          <a:bodyPr wrap="square">
            <a:spAutoFit/>
          </a:bodyPr>
          <a:lstStyle/>
          <a:p>
            <a:r>
              <a:rPr lang="en-US" sz="1200" dirty="0"/>
              <a:t>A pair of pads are linked to join VUSB to VIN. For applications where external power is needed, these pads may be cut apart to isolate the board's VIN power from VUSB.</a:t>
            </a:r>
          </a:p>
          <a:p>
            <a:r>
              <a:rPr lang="en-US" sz="1200" dirty="0"/>
              <a:t>A 32.768 kHz crystal (shown in gray) may be added to support the real time clock feature. A 100 </a:t>
            </a:r>
            <a:r>
              <a:rPr lang="en-US" sz="1200" dirty="0" err="1"/>
              <a:t>uF</a:t>
            </a:r>
            <a:r>
              <a:rPr lang="en-US" sz="1200" dirty="0"/>
              <a:t> capacitor (shown in gray) may be added for USB host applications, where power applied at VUSB or VIN is not capable of supplying inrush current to USB devices.</a:t>
            </a:r>
          </a:p>
          <a:p>
            <a:r>
              <a:rPr lang="en-US" sz="1200" dirty="0">
                <a:hlinkClick r:id="rId3"/>
              </a:rPr>
              <a:t>Teensy 3.1 added one signal</a:t>
            </a:r>
            <a:r>
              <a:rPr lang="en-US" sz="1200" dirty="0"/>
              <a:t>, "DAC/A14", which was not present on Teensy 3.0. The reset signal moved from the right hand side to a test point on the bottom side. Other than this minor change, Teensy 3.0 and 3.1 are exactly the same schematic.</a:t>
            </a:r>
          </a:p>
        </p:txBody>
      </p:sp>
    </p:spTree>
    <p:extLst>
      <p:ext uri="{BB962C8B-B14F-4D97-AF65-F5344CB8AC3E}">
        <p14:creationId xmlns:p14="http://schemas.microsoft.com/office/powerpoint/2010/main" val="74662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566429"/>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28" y="2170463"/>
            <a:ext cx="3604913" cy="21934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199" y="615494"/>
            <a:ext cx="6924675" cy="1015663"/>
          </a:xfrm>
          <a:prstGeom prst="rect">
            <a:avLst/>
          </a:prstGeom>
        </p:spPr>
        <p:txBody>
          <a:bodyPr wrap="square">
            <a:spAutoFit/>
          </a:bodyPr>
          <a:lstStyle/>
          <a:p>
            <a:r>
              <a:rPr lang="en-US" sz="1200" b="1" dirty="0"/>
              <a:t>Signals to Teensy</a:t>
            </a:r>
          </a:p>
          <a:p>
            <a:r>
              <a:rPr lang="en-US" sz="1200" dirty="0"/>
              <a:t>The audio chip, part number </a:t>
            </a:r>
            <a:r>
              <a:rPr lang="en-US" sz="1200" dirty="0">
                <a:hlinkClick r:id="rId4"/>
              </a:rPr>
              <a:t>SGTL5000</a:t>
            </a:r>
            <a:r>
              <a:rPr lang="en-US" sz="1200" dirty="0"/>
              <a:t>, connects to Teensy using 7 signals. The I2C pins SDA and SCL are used to control the chip and adjust parameters. Audio data uses I2S signals, TX (to headphones and/or line out) and RX (from line in or mic), and 3 clocks, LRCLK (44.1 kHz), BCLK (1.41 MHz) and MCLK (11.29 MHz). All 3 clocks are created by Teensy3. The SGTL5000 operates in "slave mode", where all its clock pins are inputs.</a:t>
            </a:r>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5"/>
              </a:rPr>
              <a:t>https://</a:t>
            </a:r>
            <a:r>
              <a:rPr lang="en-US" sz="1200" dirty="0" smtClean="0">
                <a:hlinkClick r:id="rId5"/>
              </a:rPr>
              <a:t>www.pjrc.com/store/teensy3_audio.html</a:t>
            </a:r>
            <a:endParaRPr lang="en-US" sz="1200" dirty="0" smtClean="0"/>
          </a:p>
          <a:p>
            <a:pPr algn="ctr"/>
            <a:endParaRPr lang="en-US" sz="1200" dirty="0"/>
          </a:p>
        </p:txBody>
      </p:sp>
      <p:sp>
        <p:nvSpPr>
          <p:cNvPr id="4" name="Rectangle 3"/>
          <p:cNvSpPr/>
          <p:nvPr/>
        </p:nvSpPr>
        <p:spPr>
          <a:xfrm>
            <a:off x="61613" y="4804559"/>
            <a:ext cx="4572000" cy="646331"/>
          </a:xfrm>
          <a:prstGeom prst="rect">
            <a:avLst/>
          </a:prstGeom>
        </p:spPr>
        <p:txBody>
          <a:bodyPr>
            <a:spAutoFit/>
          </a:bodyPr>
          <a:lstStyle/>
          <a:p>
            <a:r>
              <a:rPr lang="en-US" sz="1200" dirty="0" smtClean="0"/>
              <a:t>The </a:t>
            </a:r>
            <a:r>
              <a:rPr lang="en-US" sz="1200" dirty="0"/>
              <a:t>line in/out header uses a pinout compatible with the AC97 audio header on PC motherboards. The front panel cables from most PCs can be connected, or wires can be soldered directly to the pins.</a:t>
            </a:r>
          </a:p>
        </p:txBody>
      </p:sp>
      <p:sp>
        <p:nvSpPr>
          <p:cNvPr id="5" name="Rectangle 4"/>
          <p:cNvSpPr/>
          <p:nvPr/>
        </p:nvSpPr>
        <p:spPr>
          <a:xfrm>
            <a:off x="510047" y="5714405"/>
            <a:ext cx="7805278" cy="1015663"/>
          </a:xfrm>
          <a:prstGeom prst="rect">
            <a:avLst/>
          </a:prstGeom>
        </p:spPr>
        <p:txBody>
          <a:bodyPr wrap="square">
            <a:spAutoFit/>
          </a:bodyPr>
          <a:lstStyle/>
          <a:p>
            <a:r>
              <a:rPr lang="en-US" sz="1200" dirty="0" smtClean="0"/>
              <a:t>In </a:t>
            </a:r>
            <a:r>
              <a:rPr lang="en-US" sz="1200" dirty="0"/>
              <a:t>January 2015, small improvements were added. The 1.0 µF capacitors were increased to 2.2 µF, to improve performance for sub-audible and extremely deep base sounds. 10K pullup resistors were added to pins 6 and 10.</a:t>
            </a:r>
          </a:p>
          <a:p>
            <a:r>
              <a:rPr lang="en-US" sz="1200" dirty="0"/>
              <a:t>Solder pads were added to the I2S transmit and receive lines, and the I2C address configuration pin. Teensy 3.1 &amp; 3.2 are </a:t>
            </a:r>
            <a:r>
              <a:rPr lang="en-US" sz="1200" strike="sngStrike" dirty="0" err="1">
                <a:hlinkClick r:id="rId6"/>
              </a:rPr>
              <a:t>theoretically</a:t>
            </a:r>
            <a:r>
              <a:rPr lang="en-US" sz="1200" dirty="0" err="1">
                <a:hlinkClick r:id="rId6"/>
              </a:rPr>
              <a:t>capable</a:t>
            </a:r>
            <a:r>
              <a:rPr lang="en-US" sz="1200" dirty="0">
                <a:hlinkClick r:id="rId6"/>
              </a:rPr>
              <a:t> of quad channel I2S audio</a:t>
            </a:r>
            <a:r>
              <a:rPr lang="en-US" sz="1200" dirty="0"/>
              <a:t>. These pads are intended to allow a second audio board to be used, for 4 channel audio input and output!</a:t>
            </a:r>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spTree>
    <p:extLst>
      <p:ext uri="{BB962C8B-B14F-4D97-AF65-F5344CB8AC3E}">
        <p14:creationId xmlns:p14="http://schemas.microsoft.com/office/powerpoint/2010/main" val="577545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1)</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t="21833" r="16979" b="5718"/>
          <a:stretch/>
        </p:blipFill>
        <p:spPr bwMode="auto">
          <a:xfrm>
            <a:off x="242509" y="781048"/>
            <a:ext cx="6544429" cy="595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982" t="27793" r="5810" b="31738"/>
          <a:stretch/>
        </p:blipFill>
        <p:spPr bwMode="auto">
          <a:xfrm>
            <a:off x="6790533" y="681034"/>
            <a:ext cx="2167428" cy="21574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7917" t="19702" r="5625" b="10574"/>
          <a:stretch/>
        </p:blipFill>
        <p:spPr bwMode="auto">
          <a:xfrm>
            <a:off x="6790534" y="2869278"/>
            <a:ext cx="2167427" cy="37029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9141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TotalTime>
  <Words>505</Words>
  <Application>Microsoft Office PowerPoint</Application>
  <PresentationFormat>On-screen Show (4:3)</PresentationFormat>
  <Paragraphs>73</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Chip Audette</dc:creator>
  <cp:lastModifiedBy>Chip Audette</cp:lastModifiedBy>
  <cp:revision>28</cp:revision>
  <cp:lastPrinted>2016-10-19T13:59:53Z</cp:lastPrinted>
  <dcterms:created xsi:type="dcterms:W3CDTF">2016-10-03T17:50:31Z</dcterms:created>
  <dcterms:modified xsi:type="dcterms:W3CDTF">2016-10-20T18:02:42Z</dcterms:modified>
</cp:coreProperties>
</file>